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3" r:id="rId3"/>
    <p:sldId id="519" r:id="rId5"/>
    <p:sldId id="834" r:id="rId6"/>
    <p:sldId id="836" r:id="rId7"/>
    <p:sldId id="838" r:id="rId8"/>
    <p:sldId id="840" r:id="rId9"/>
    <p:sldId id="842" r:id="rId10"/>
    <p:sldId id="857" r:id="rId11"/>
    <p:sldId id="844" r:id="rId12"/>
    <p:sldId id="859" r:id="rId13"/>
    <p:sldId id="861" r:id="rId14"/>
    <p:sldId id="846" r:id="rId15"/>
    <p:sldId id="863" r:id="rId16"/>
    <p:sldId id="865" r:id="rId17"/>
    <p:sldId id="867" r:id="rId18"/>
    <p:sldId id="848" r:id="rId19"/>
    <p:sldId id="850" r:id="rId20"/>
    <p:sldId id="852" r:id="rId21"/>
    <p:sldId id="690" r:id="rId22"/>
    <p:sldId id="692" r:id="rId23"/>
    <p:sldId id="694" r:id="rId24"/>
    <p:sldId id="699" r:id="rId25"/>
    <p:sldId id="700" r:id="rId26"/>
    <p:sldId id="702" r:id="rId27"/>
    <p:sldId id="870" r:id="rId28"/>
    <p:sldId id="872" r:id="rId29"/>
    <p:sldId id="874" r:id="rId30"/>
    <p:sldId id="869" r:id="rId31"/>
    <p:sldId id="701" r:id="rId32"/>
    <p:sldId id="85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commentAuthors" Target="commentAuthors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4940300"/>
            <a:ext cx="10949517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image" Target="../media/image66.png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82.png"/><Relationship Id="rId22" Type="http://schemas.openxmlformats.org/officeDocument/2006/relationships/image" Target="../media/image81.png"/><Relationship Id="rId21" Type="http://schemas.openxmlformats.org/officeDocument/2006/relationships/image" Target="../media/image80.png"/><Relationship Id="rId20" Type="http://schemas.openxmlformats.org/officeDocument/2006/relationships/image" Target="../media/image79.png"/><Relationship Id="rId2" Type="http://schemas.openxmlformats.org/officeDocument/2006/relationships/image" Target="../media/image61.png"/><Relationship Id="rId19" Type="http://schemas.openxmlformats.org/officeDocument/2006/relationships/image" Target="../media/image78.png"/><Relationship Id="rId18" Type="http://schemas.openxmlformats.org/officeDocument/2006/relationships/image" Target="../media/image77.png"/><Relationship Id="rId17" Type="http://schemas.openxmlformats.org/officeDocument/2006/relationships/image" Target="../media/image76.png"/><Relationship Id="rId16" Type="http://schemas.openxmlformats.org/officeDocument/2006/relationships/image" Target="../media/image75.png"/><Relationship Id="rId15" Type="http://schemas.openxmlformats.org/officeDocument/2006/relationships/image" Target="../media/image74.png"/><Relationship Id="rId14" Type="http://schemas.openxmlformats.org/officeDocument/2006/relationships/image" Target="../media/image73.png"/><Relationship Id="rId13" Type="http://schemas.openxmlformats.org/officeDocument/2006/relationships/image" Target="../media/image72.png"/><Relationship Id="rId12" Type="http://schemas.openxmlformats.org/officeDocument/2006/relationships/image" Target="../media/image71.png"/><Relationship Id="rId11" Type="http://schemas.openxmlformats.org/officeDocument/2006/relationships/image" Target="../media/image70.png"/><Relationship Id="rId10" Type="http://schemas.openxmlformats.org/officeDocument/2006/relationships/image" Target="../media/image69.png"/><Relationship Id="rId1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1.png"/><Relationship Id="rId8" Type="http://schemas.openxmlformats.org/officeDocument/2006/relationships/image" Target="../media/image90.png"/><Relationship Id="rId7" Type="http://schemas.openxmlformats.org/officeDocument/2006/relationships/image" Target="../media/image89.png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png"/><Relationship Id="rId8" Type="http://schemas.openxmlformats.org/officeDocument/2006/relationships/image" Target="../media/image99.png"/><Relationship Id="rId7" Type="http://schemas.openxmlformats.org/officeDocument/2006/relationships/image" Target="../media/image98.png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3.png"/><Relationship Id="rId3" Type="http://schemas.openxmlformats.org/officeDocument/2006/relationships/tags" Target="../tags/tag11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6.png"/><Relationship Id="rId8" Type="http://schemas.openxmlformats.org/officeDocument/2006/relationships/image" Target="../media/image125.png"/><Relationship Id="rId7" Type="http://schemas.openxmlformats.org/officeDocument/2006/relationships/image" Target="../media/image124.png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33.png"/><Relationship Id="rId15" Type="http://schemas.openxmlformats.org/officeDocument/2006/relationships/image" Target="../media/image132.png"/><Relationship Id="rId14" Type="http://schemas.openxmlformats.org/officeDocument/2006/relationships/image" Target="../media/image131.png"/><Relationship Id="rId13" Type="http://schemas.openxmlformats.org/officeDocument/2006/relationships/image" Target="../media/image130.png"/><Relationship Id="rId12" Type="http://schemas.openxmlformats.org/officeDocument/2006/relationships/image" Target="../media/image129.png"/><Relationship Id="rId11" Type="http://schemas.openxmlformats.org/officeDocument/2006/relationships/image" Target="../media/image128.png"/><Relationship Id="rId10" Type="http://schemas.openxmlformats.org/officeDocument/2006/relationships/image" Target="../media/image127.png"/><Relationship Id="rId1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8" Type="http://schemas.openxmlformats.org/officeDocument/2006/relationships/image" Target="../media/image141.png"/><Relationship Id="rId7" Type="http://schemas.openxmlformats.org/officeDocument/2006/relationships/image" Target="../media/image140.png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49.png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3.png"/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61.png"/><Relationship Id="rId7" Type="http://schemas.openxmlformats.org/officeDocument/2006/relationships/image" Target="../media/image160.png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image" Target="../media/image1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3.png"/><Relationship Id="rId1" Type="http://schemas.openxmlformats.org/officeDocument/2006/relationships/image" Target="../media/image162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7.png"/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image" Target="../media/image1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image" Target="../media/image168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image" Target="../media/image15.png"/><Relationship Id="rId5" Type="http://schemas.openxmlformats.org/officeDocument/2006/relationships/tags" Target="../tags/tag7.xml"/><Relationship Id="rId4" Type="http://schemas.openxmlformats.org/officeDocument/2006/relationships/image" Target="../media/image14.png"/><Relationship Id="rId3" Type="http://schemas.openxmlformats.org/officeDocument/2006/relationships/tags" Target="../tags/tag6.xml"/><Relationship Id="rId2" Type="http://schemas.openxmlformats.org/officeDocument/2006/relationships/image" Target="../media/image13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4695" y="1720850"/>
            <a:ext cx="10338435" cy="2900680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Image Segmentation and Quantification of Lysosomes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25/12/2025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</a:rPr>
              <a:t>PEAKS PER LYSOSOME WITH IMAGE(CELL 2)</a:t>
            </a:r>
            <a:endParaRPr lang="en-US" altLang="en-GB" b="1">
              <a:solidFill>
                <a:srgbClr val="FF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24790" y="89408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Oval 3"/>
          <p:cNvSpPr/>
          <p:nvPr/>
        </p:nvSpPr>
        <p:spPr>
          <a:xfrm>
            <a:off x="224790" y="365950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4239895" y="100901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4239895" y="365950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7851140" y="100901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851140" y="365950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370" y="1221423"/>
            <a:ext cx="3181350" cy="21659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1336675"/>
            <a:ext cx="3045460" cy="20942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340" y="1384935"/>
            <a:ext cx="3031490" cy="20459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188" y="4069715"/>
            <a:ext cx="2990215" cy="2056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383" y="3918268"/>
            <a:ext cx="3132455" cy="21456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340" y="3844925"/>
            <a:ext cx="3327400" cy="22809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</a:rPr>
              <a:t>PEAKS PER LYSOSOME WITH IMAGE(CELL 2)</a:t>
            </a:r>
            <a:endParaRPr lang="en-US" altLang="en-GB" b="1">
              <a:solidFill>
                <a:srgbClr val="FF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24155" y="423926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0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4518025" y="423926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11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8310880" y="423926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12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Oval 2"/>
          <p:cNvSpPr/>
          <p:nvPr/>
        </p:nvSpPr>
        <p:spPr>
          <a:xfrm>
            <a:off x="224155" y="121666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518025" y="130683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8310880" y="130683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478" y="1544320"/>
            <a:ext cx="3316605" cy="2273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415" y="1634490"/>
            <a:ext cx="3197860" cy="21824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75" y="4444683"/>
            <a:ext cx="2948940" cy="20313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5390" y="4466590"/>
            <a:ext cx="3028950" cy="20751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953" y="1642428"/>
            <a:ext cx="3146425" cy="2174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775" y="4058285"/>
            <a:ext cx="3526790" cy="24180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2645" y="1493520"/>
            <a:ext cx="2428875" cy="6000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10" y="2209800"/>
            <a:ext cx="2438400" cy="6286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660" y="6023610"/>
            <a:ext cx="2362200" cy="6096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78740" y="848360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en-GB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420" y="233045"/>
            <a:ext cx="4066540" cy="26676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285" y="1887855"/>
            <a:ext cx="3743325" cy="2762885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4566920" y="3956685"/>
            <a:ext cx="3154680" cy="133921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566920" y="4172585"/>
            <a:ext cx="1995805" cy="143954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010660" y="3956685"/>
            <a:ext cx="742950" cy="206692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2357755" y="3975735"/>
            <a:ext cx="1064260" cy="183070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1623695" y="3677285"/>
            <a:ext cx="1755140" cy="171640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476375" y="3868420"/>
            <a:ext cx="1562735" cy="97091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219575" y="2527935"/>
            <a:ext cx="1491615" cy="60325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747770" y="3342005"/>
            <a:ext cx="2193925" cy="303593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422015" y="3351530"/>
            <a:ext cx="57785" cy="138493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662045" y="1397635"/>
            <a:ext cx="2317750" cy="17145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5" idx="3"/>
          </p:cNvCxnSpPr>
          <p:nvPr/>
        </p:nvCxnSpPr>
        <p:spPr>
          <a:xfrm flipH="1" flipV="1">
            <a:off x="1151255" y="3757295"/>
            <a:ext cx="855345" cy="1905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8" name="Diamond 57"/>
          <p:cNvSpPr/>
          <p:nvPr/>
        </p:nvSpPr>
        <p:spPr>
          <a:xfrm>
            <a:off x="2600325" y="3225800"/>
            <a:ext cx="231140" cy="241300"/>
          </a:xfrm>
          <a:prstGeom prst="diamond">
            <a:avLst/>
          </a:prstGeom>
          <a:solidFill>
            <a:srgbClr val="FFC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9" name="Diamond 58"/>
          <p:cNvSpPr/>
          <p:nvPr/>
        </p:nvSpPr>
        <p:spPr>
          <a:xfrm>
            <a:off x="9093835" y="3323590"/>
            <a:ext cx="231140" cy="241300"/>
          </a:xfrm>
          <a:prstGeom prst="diamond">
            <a:avLst/>
          </a:prstGeom>
          <a:solidFill>
            <a:srgbClr val="FFC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" name="Diamond 59"/>
          <p:cNvSpPr/>
          <p:nvPr/>
        </p:nvSpPr>
        <p:spPr>
          <a:xfrm>
            <a:off x="3043555" y="3314065"/>
            <a:ext cx="231140" cy="241300"/>
          </a:xfrm>
          <a:prstGeom prst="diamond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" name="Diamond 60"/>
          <p:cNvSpPr/>
          <p:nvPr/>
        </p:nvSpPr>
        <p:spPr>
          <a:xfrm>
            <a:off x="9093835" y="4098925"/>
            <a:ext cx="231140" cy="241300"/>
          </a:xfrm>
          <a:prstGeom prst="diamond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11291570" y="186245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13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1388090" y="242125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10189210" y="236855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12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10424160" y="106045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11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10022205" y="1290320"/>
            <a:ext cx="401955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9460230" y="1388110"/>
            <a:ext cx="318135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9627870" y="76898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8640445" y="62484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10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9627870" y="209359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18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9006840" y="249110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19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7678420" y="76898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16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H="1" flipV="1">
            <a:off x="7918450" y="1096645"/>
            <a:ext cx="1271905" cy="76073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7990840" y="358775"/>
            <a:ext cx="1477010" cy="145034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7537450" y="23304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17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7898130" y="257302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8131810" y="178371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7817485" y="129032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8915" y="5534025"/>
            <a:ext cx="2447925" cy="6572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045" y="2818765"/>
            <a:ext cx="1136650" cy="42926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6815" y="768985"/>
            <a:ext cx="2371725" cy="5905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10820" y="2838450"/>
            <a:ext cx="2286000" cy="6286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786765" y="4028440"/>
            <a:ext cx="2390775" cy="6667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45765" y="2143760"/>
            <a:ext cx="2409825" cy="5524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83080" y="1455420"/>
            <a:ext cx="2409825" cy="63817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78420" y="4839335"/>
            <a:ext cx="2381250" cy="60007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11335" y="3956685"/>
            <a:ext cx="2333625" cy="5810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872490" y="4651375"/>
            <a:ext cx="2390775" cy="6667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11335" y="3119120"/>
            <a:ext cx="2352675" cy="63817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287020" y="5394960"/>
            <a:ext cx="2362200" cy="6286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96670" y="3422650"/>
            <a:ext cx="2447925" cy="676275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5" name="Straight Arrow Connector 4"/>
          <p:cNvCxnSpPr>
            <a:endCxn id="4" idx="1"/>
          </p:cNvCxnSpPr>
          <p:nvPr/>
        </p:nvCxnSpPr>
        <p:spPr>
          <a:xfrm flipV="1">
            <a:off x="3924935" y="1793875"/>
            <a:ext cx="1997710" cy="123063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06045" y="2111375"/>
            <a:ext cx="2390775" cy="62865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46675" y="3077210"/>
            <a:ext cx="2390775" cy="60007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50560" y="3776345"/>
            <a:ext cx="2381250" cy="59055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cxnSp>
        <p:nvCxnSpPr>
          <p:cNvPr id="15" name="Straight Arrow Connector 14"/>
          <p:cNvCxnSpPr>
            <a:endCxn id="13" idx="1"/>
          </p:cNvCxnSpPr>
          <p:nvPr/>
        </p:nvCxnSpPr>
        <p:spPr>
          <a:xfrm>
            <a:off x="4992370" y="3848100"/>
            <a:ext cx="758190" cy="2235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8955" y="5806440"/>
            <a:ext cx="2514600" cy="666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74340" y="4736465"/>
            <a:ext cx="1244600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</a:rPr>
              <a:t>PEAKS PER LYSOSOME WITH IMAGE(CELL 3)</a:t>
            </a:r>
            <a:endParaRPr lang="en-US" altLang="en-GB" b="1">
              <a:solidFill>
                <a:srgbClr val="FF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24790" y="89408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224790" y="472249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3975735" y="77343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3975735" y="277368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3848100" y="510159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7472045" y="77343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472045" y="492379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1715" y="855980"/>
            <a:ext cx="2610485" cy="17900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0" y="855980"/>
            <a:ext cx="2456815" cy="16871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115" y="773430"/>
            <a:ext cx="2594610" cy="17691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655" y="2682240"/>
            <a:ext cx="2632710" cy="17983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945" y="4773930"/>
            <a:ext cx="2611120" cy="17983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715" y="4773930"/>
            <a:ext cx="2528570" cy="1743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8805" y="4773930"/>
            <a:ext cx="2684145" cy="1805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9115" y="2645728"/>
            <a:ext cx="2698750" cy="18345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Oval 18"/>
          <p:cNvSpPr/>
          <p:nvPr/>
        </p:nvSpPr>
        <p:spPr>
          <a:xfrm>
            <a:off x="7472045" y="264604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56210" y="268224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040" y="2728278"/>
            <a:ext cx="2998470" cy="20529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</a:rPr>
              <a:t>PEAKS PER LYSOSOME WITH IMAGE(CELL 3)</a:t>
            </a:r>
            <a:endParaRPr lang="en-US" altLang="en-GB" b="1">
              <a:solidFill>
                <a:srgbClr val="FF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24790" y="89408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0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Oval 3"/>
          <p:cNvSpPr/>
          <p:nvPr/>
        </p:nvSpPr>
        <p:spPr>
          <a:xfrm>
            <a:off x="4013200" y="265684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14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60825" y="464820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17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3985895" y="76835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11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8227060" y="265684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15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8090535" y="460184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18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8227060" y="89408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12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56210" y="459105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16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224790" y="259397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13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675" y="894080"/>
            <a:ext cx="2437765" cy="16421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360" y="700405"/>
            <a:ext cx="2860675" cy="19564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210" y="773430"/>
            <a:ext cx="2660650" cy="18211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75" y="2656840"/>
            <a:ext cx="2740025" cy="18707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58" y="4647883"/>
            <a:ext cx="3013075" cy="20580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155" y="4520565"/>
            <a:ext cx="3178810" cy="21856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4418" y="4426903"/>
            <a:ext cx="3152775" cy="2105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775" y="2656840"/>
            <a:ext cx="2325370" cy="16014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8705" y="2760345"/>
            <a:ext cx="2628265" cy="18027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</a:rPr>
              <a:t>PEAKS PER LYSOSOME WITH IMAGE(CELL 3)</a:t>
            </a:r>
            <a:endParaRPr lang="en-US" altLang="en-GB" b="1">
              <a:solidFill>
                <a:srgbClr val="FF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368300" y="147828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5974080" y="147828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20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8300" y="433832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21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395" y="773430"/>
            <a:ext cx="4168775" cy="2825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530" y="970280"/>
            <a:ext cx="3779520" cy="2581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35" y="3816985"/>
            <a:ext cx="3788410" cy="26015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460" y="67945"/>
            <a:ext cx="10347325" cy="371475"/>
          </a:xfrm>
        </p:spPr>
        <p:txBody>
          <a:bodyPr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DATASETS WITH PEAKS</a:t>
            </a:r>
            <a:endParaRPr lang="en-US" altLang="en-GB" b="1" dirty="0">
              <a:solidFill>
                <a:srgbClr val="FF0000"/>
              </a:solidFill>
              <a:cs typeface="Arial" panose="020B0604020202020204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095" y="439420"/>
            <a:ext cx="5720080" cy="6511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020" y="2257425"/>
            <a:ext cx="4806315" cy="14509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GB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7550" y="2495550"/>
            <a:ext cx="1752600" cy="1200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100" y="4565650"/>
            <a:ext cx="1924050" cy="666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65" y="1013460"/>
            <a:ext cx="3663315" cy="54762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550" y="1358265"/>
            <a:ext cx="1381125" cy="5524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</a:t>
            </a:r>
            <a:endParaRPr lang="en-GB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1545" y="773430"/>
            <a:ext cx="3845560" cy="58273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00" y="2099945"/>
            <a:ext cx="3953510" cy="1329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15" y="3940175"/>
            <a:ext cx="3362325" cy="15849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92480" y="30480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445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93725"/>
            <a:ext cx="10972800" cy="4953000"/>
          </a:xfrm>
        </p:spPr>
        <p:txBody>
          <a:bodyPr/>
          <a:p>
            <a:pPr>
              <a:buFont typeface="Wingdings" panose="05000000000000000000" charset="0"/>
              <a:buChar char="ü"/>
            </a:pPr>
            <a:r>
              <a:rPr lang="en-US" altLang="en-GB" sz="4400">
                <a:effectLst/>
                <a:sym typeface="+mn-ea"/>
              </a:rPr>
              <a:t>40A_UAS-TMEM1923x-HA x 71G10 40A MARCM_L3_1_Airy_010724</a:t>
            </a:r>
            <a:endParaRPr lang="en-US" altLang="en-GB" sz="4400">
              <a:effectLst/>
              <a:sym typeface="+mn-ea"/>
            </a:endParaRPr>
          </a:p>
          <a:p>
            <a:pPr>
              <a:buFont typeface="Wingdings" panose="05000000000000000000" charset="0"/>
              <a:buChar char="ü"/>
            </a:pPr>
            <a:endParaRPr lang="en-US" altLang="en-GB" sz="4400">
              <a:effectLst/>
              <a:sym typeface="+mn-ea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4400">
                <a:sym typeface="+mn-ea"/>
              </a:rPr>
              <a:t>Airy scan_40A_UAS-TMEM-HA_CB_0h_1_051222</a:t>
            </a:r>
            <a:endParaRPr lang="en-US" altLang="en-GB" sz="4400"/>
          </a:p>
          <a:p>
            <a:pPr marL="0" indent="0">
              <a:buFont typeface="Wingdings" panose="05000000000000000000" charset="0"/>
              <a:buNone/>
            </a:pPr>
            <a:endParaRPr lang="en-US" altLang="en-GB" sz="440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0910" y="885190"/>
            <a:ext cx="9837420" cy="571055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5603875" y="2082800"/>
            <a:ext cx="491490" cy="46291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4897755" y="3052445"/>
            <a:ext cx="491490" cy="46291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5730875" y="4920615"/>
            <a:ext cx="491490" cy="46291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>
                <a:solidFill>
                  <a:srgbClr val="FF0000"/>
                </a:solidFill>
              </a:rPr>
              <a:t>MANUAL.vs.AUTOMATIC</a:t>
            </a:r>
            <a:endParaRPr lang="en-GB" altLang="en-US" b="1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4360" y="1319530"/>
            <a:ext cx="3872865" cy="4218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465" y="1318895"/>
            <a:ext cx="3997325" cy="4219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19530"/>
            <a:ext cx="3871595" cy="421957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9991725" y="5807075"/>
            <a:ext cx="511810" cy="72961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5683885" y="5807075"/>
            <a:ext cx="511810" cy="72961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1832610" y="5807075"/>
            <a:ext cx="511810" cy="72961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>
                <a:solidFill>
                  <a:srgbClr val="FF0000"/>
                </a:solidFill>
              </a:rPr>
              <a:t>MANUAL.vs.AUTOMATIC</a:t>
            </a:r>
            <a:endParaRPr lang="en-GB" altLang="en-US" b="1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915" y="4059555"/>
            <a:ext cx="3591560" cy="26155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245" y="3208655"/>
            <a:ext cx="3850005" cy="3532505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1619885" y="436880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880235" y="512762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2936240" y="425640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3624580" y="449580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3884930" y="504126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8379460" y="461010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3996690" y="600900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Oval 2"/>
          <p:cNvSpPr/>
          <p:nvPr/>
        </p:nvSpPr>
        <p:spPr>
          <a:xfrm>
            <a:off x="3021330" y="583184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Oval 3"/>
          <p:cNvSpPr/>
          <p:nvPr/>
        </p:nvSpPr>
        <p:spPr>
          <a:xfrm>
            <a:off x="9235440" y="616648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8975090" y="398018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7794625" y="488061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625" y="909955"/>
            <a:ext cx="1869440" cy="14497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645" y="1345565"/>
            <a:ext cx="2840355" cy="1921510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 flipH="1">
            <a:off x="3112135" y="2651760"/>
            <a:ext cx="588645" cy="69024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51" idx="3"/>
          </p:cNvCxnSpPr>
          <p:nvPr/>
        </p:nvCxnSpPr>
        <p:spPr>
          <a:xfrm flipH="1">
            <a:off x="1619885" y="1811655"/>
            <a:ext cx="1134745" cy="15684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1407160" y="2179955"/>
            <a:ext cx="1504950" cy="111379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1503045" y="2016125"/>
            <a:ext cx="681355" cy="45402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242695" y="524637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en-GB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9125" y="3332480"/>
            <a:ext cx="2419350" cy="63817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1620" y="2582545"/>
            <a:ext cx="2371725" cy="6191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35610" y="3274060"/>
            <a:ext cx="2305050" cy="6667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440" y="595630"/>
            <a:ext cx="2276475" cy="6572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5440" y="2016125"/>
            <a:ext cx="2381250" cy="6572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9810" y="1608455"/>
            <a:ext cx="2390775" cy="6572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3520" y="773430"/>
            <a:ext cx="2333625" cy="6191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3045" y="1863090"/>
            <a:ext cx="2056765" cy="6477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31775" y="1715135"/>
            <a:ext cx="1851660" cy="46482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751840" y="2476500"/>
            <a:ext cx="2371725" cy="6572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15540" y="990600"/>
            <a:ext cx="1143000" cy="6096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94760" y="1017905"/>
            <a:ext cx="2305050" cy="60007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>
                <a:solidFill>
                  <a:srgbClr val="FF0000"/>
                </a:solidFill>
                <a:sym typeface="+mn-ea"/>
              </a:rPr>
              <a:t>MANUAL.vs.AUTOMATIC</a:t>
            </a:r>
            <a:endParaRPr lang="en-GB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9885" y="1544955"/>
            <a:ext cx="3895725" cy="4330700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>
          <a:xfrm>
            <a:off x="9909810" y="2668270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Oval 2"/>
          <p:cNvSpPr/>
          <p:nvPr/>
        </p:nvSpPr>
        <p:spPr>
          <a:xfrm>
            <a:off x="9337675" y="3345180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8600440" y="1798955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9337675" y="1544955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8542655" y="3771900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544810" y="4050030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512935" y="5145405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10" y="1798955"/>
            <a:ext cx="2240915" cy="3130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010" y="2957195"/>
            <a:ext cx="2371725" cy="6667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3500120"/>
            <a:ext cx="2362200" cy="63817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340" y="3771900"/>
            <a:ext cx="2447925" cy="6858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3225" y="4497070"/>
            <a:ext cx="2352675" cy="6667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8020" y="1323340"/>
            <a:ext cx="2295525" cy="6667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175" y="1544955"/>
            <a:ext cx="2362200" cy="6858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8050" y="2202815"/>
            <a:ext cx="1343025" cy="6477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</a:rPr>
              <a:t>PEAKS PER LYSOSOME WITH IMAGE(CELL 1)</a:t>
            </a:r>
            <a:endParaRPr lang="en-US" altLang="en-GB" b="1">
              <a:solidFill>
                <a:srgbClr val="FF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24790" y="89408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Oval 3"/>
          <p:cNvSpPr/>
          <p:nvPr/>
        </p:nvSpPr>
        <p:spPr>
          <a:xfrm>
            <a:off x="156210" y="297942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4316730" y="498602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3973830" y="77660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3980815" y="297942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7764780" y="77660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805420" y="297942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5480" y="2979420"/>
            <a:ext cx="3108960" cy="21297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20" y="773430"/>
            <a:ext cx="2880360" cy="1965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770" y="773430"/>
            <a:ext cx="2995295" cy="20434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235" y="3042285"/>
            <a:ext cx="2473325" cy="1670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30" y="776605"/>
            <a:ext cx="3028950" cy="20834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0580" y="2860040"/>
            <a:ext cx="3112770" cy="21158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1410" y="4986020"/>
            <a:ext cx="2672715" cy="18199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</a:rPr>
              <a:t>PEAKS PER LYSOSOME WITH IMAGE(CELL </a:t>
            </a:r>
            <a:r>
              <a:rPr lang="en-GB" altLang="en-US" b="1">
                <a:solidFill>
                  <a:srgbClr val="FF0000"/>
                </a:solidFill>
              </a:rPr>
              <a:t>3</a:t>
            </a:r>
            <a:r>
              <a:rPr lang="en-US" altLang="en-GB" b="1">
                <a:solidFill>
                  <a:srgbClr val="FF0000"/>
                </a:solidFill>
              </a:rPr>
              <a:t>)</a:t>
            </a:r>
            <a:endParaRPr lang="en-US" altLang="en-GB" b="1">
              <a:solidFill>
                <a:srgbClr val="FF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24790" y="89408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Oval 3"/>
          <p:cNvSpPr/>
          <p:nvPr/>
        </p:nvSpPr>
        <p:spPr>
          <a:xfrm>
            <a:off x="5704840" y="377634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5642610" y="101028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224790" y="377634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375" y="1010285"/>
            <a:ext cx="4082415" cy="27984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75" y="3896995"/>
            <a:ext cx="3898900" cy="26727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820" y="894080"/>
            <a:ext cx="3943350" cy="26968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820" y="3896995"/>
            <a:ext cx="4114165" cy="28181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</a:rPr>
              <a:t>PEAKS PER LYSOSOME WITH IMAGE(CELL </a:t>
            </a:r>
            <a:r>
              <a:rPr lang="en-GB" altLang="en-US" b="1">
                <a:solidFill>
                  <a:srgbClr val="FF0000"/>
                </a:solidFill>
              </a:rPr>
              <a:t>5</a:t>
            </a:r>
            <a:r>
              <a:rPr lang="en-US" altLang="en-GB" b="1">
                <a:solidFill>
                  <a:srgbClr val="FF0000"/>
                </a:solidFill>
              </a:rPr>
              <a:t>)</a:t>
            </a:r>
            <a:endParaRPr lang="en-US" altLang="en-GB" b="1">
              <a:solidFill>
                <a:srgbClr val="FF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24790" y="89408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Oval 3"/>
          <p:cNvSpPr/>
          <p:nvPr/>
        </p:nvSpPr>
        <p:spPr>
          <a:xfrm>
            <a:off x="156210" y="290639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156210" y="483171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4508500" y="89408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4395470" y="290639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4395470" y="491871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8157845" y="89408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157845" y="290639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590" y="894080"/>
            <a:ext cx="2764155" cy="18884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215" y="894080"/>
            <a:ext cx="2957195" cy="2012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350" y="894080"/>
            <a:ext cx="2970530" cy="2022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85" y="2903220"/>
            <a:ext cx="2792730" cy="19132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215" y="2903220"/>
            <a:ext cx="2964815" cy="20491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2050" y="3037205"/>
            <a:ext cx="3041015" cy="2092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785" y="4899025"/>
            <a:ext cx="2627630" cy="17983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0960" y="5088255"/>
            <a:ext cx="2587625" cy="17697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460" y="67945"/>
            <a:ext cx="10972800" cy="582613"/>
          </a:xfrm>
        </p:spPr>
        <p:txBody>
          <a:bodyPr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DATASETS WITH PEAKS</a:t>
            </a:r>
            <a:endParaRPr lang="en-US" altLang="en-GB" b="1" dirty="0">
              <a:solidFill>
                <a:srgbClr val="FF0000"/>
              </a:solidFill>
              <a:cs typeface="Arial" panose="020B0604020202020204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95" y="1128395"/>
            <a:ext cx="8686800" cy="4600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095" y="2364105"/>
            <a:ext cx="3115945" cy="106489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92260" y="3429000"/>
            <a:ext cx="1752600" cy="1019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850" y="5523865"/>
            <a:ext cx="1752600" cy="523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037590"/>
            <a:ext cx="6697345" cy="38931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210" y="1651000"/>
            <a:ext cx="2257425" cy="838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24828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GB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92480" y="30480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</a:t>
            </a:r>
            <a:endParaRPr lang="en-GB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920" y="1129030"/>
            <a:ext cx="2352675" cy="1076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165" y="2790190"/>
            <a:ext cx="4381500" cy="1085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" y="1129030"/>
            <a:ext cx="6381750" cy="47434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DETECTION VIDEO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878205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635" y="952500"/>
            <a:ext cx="9229090" cy="5357495"/>
          </a:xfrm>
          <a:prstGeom prst="rect">
            <a:avLst/>
          </a:prstGeom>
        </p:spPr>
      </p:pic>
      <p:sp>
        <p:nvSpPr>
          <p:cNvPr id="8" name="Rectangles 7"/>
          <p:cNvSpPr/>
          <p:nvPr>
            <p:custDataLst>
              <p:tags r:id="rId2"/>
            </p:custDataLst>
          </p:nvPr>
        </p:nvSpPr>
        <p:spPr>
          <a:xfrm>
            <a:off x="4217670" y="2343785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en-GB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Rectangles 3"/>
          <p:cNvSpPr/>
          <p:nvPr>
            <p:custDataLst>
              <p:tags r:id="rId3"/>
            </p:custDataLst>
          </p:nvPr>
        </p:nvSpPr>
        <p:spPr>
          <a:xfrm>
            <a:off x="2788920" y="5712460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Rectangles 4"/>
          <p:cNvSpPr/>
          <p:nvPr>
            <p:custDataLst>
              <p:tags r:id="rId4"/>
            </p:custDataLst>
          </p:nvPr>
        </p:nvSpPr>
        <p:spPr>
          <a:xfrm>
            <a:off x="7272655" y="5816600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en-GB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641975" y="4966970"/>
            <a:ext cx="2999740" cy="285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860" y="4067175"/>
            <a:ext cx="2447925" cy="628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125" y="4157980"/>
            <a:ext cx="2390775" cy="666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1715" y="4578985"/>
            <a:ext cx="2276475" cy="647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1010" y="3529330"/>
            <a:ext cx="2352675" cy="6286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410" y="1856105"/>
            <a:ext cx="3078480" cy="21043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7428" y="1224280"/>
            <a:ext cx="3112135" cy="21323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77020" y="5277485"/>
            <a:ext cx="2004060" cy="13703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37300" y="3356610"/>
            <a:ext cx="1608455" cy="10896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69530" y="953135"/>
            <a:ext cx="3128010" cy="3300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46550" y="953135"/>
            <a:ext cx="3078480" cy="3300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3090" y="952500"/>
            <a:ext cx="3058160" cy="3300730"/>
          </a:xfrm>
          <a:prstGeom prst="rect">
            <a:avLst/>
          </a:prstGeom>
        </p:spPr>
      </p:pic>
      <p:sp>
        <p:nvSpPr>
          <p:cNvPr id="6" name="Rectangles 5"/>
          <p:cNvSpPr/>
          <p:nvPr>
            <p:custDataLst>
              <p:tags r:id="rId7"/>
            </p:custDataLst>
          </p:nvPr>
        </p:nvSpPr>
        <p:spPr>
          <a:xfrm>
            <a:off x="1504950" y="4556760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en-GB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Rectangles 6"/>
          <p:cNvSpPr/>
          <p:nvPr>
            <p:custDataLst>
              <p:tags r:id="rId8"/>
            </p:custDataLst>
          </p:nvPr>
        </p:nvSpPr>
        <p:spPr>
          <a:xfrm>
            <a:off x="8728075" y="4556760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Rectangles 7"/>
          <p:cNvSpPr/>
          <p:nvPr>
            <p:custDataLst>
              <p:tags r:id="rId9"/>
            </p:custDataLst>
          </p:nvPr>
        </p:nvSpPr>
        <p:spPr>
          <a:xfrm>
            <a:off x="5040630" y="4556760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0055" y="2270760"/>
            <a:ext cx="2459355" cy="253936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GB" altLang="en-US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525" y="3496310"/>
            <a:ext cx="3376930" cy="3455035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0" y="1052830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en-GB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9758680" y="381571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1344910" y="606171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10579100" y="425704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9065895" y="431292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0492740" y="584581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281170" y="1790065"/>
            <a:ext cx="273685" cy="143065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573905" y="4441190"/>
            <a:ext cx="393065" cy="94107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9623425" y="491426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9758680" y="662368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905" y="5394960"/>
            <a:ext cx="2286000" cy="6191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435" y="4143375"/>
            <a:ext cx="2466975" cy="6667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855" y="2539365"/>
            <a:ext cx="2295525" cy="6477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8485" y="4498340"/>
            <a:ext cx="2371725" cy="63817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5460" y="3355975"/>
            <a:ext cx="2371725" cy="6191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4985" y="1142365"/>
            <a:ext cx="2362200" cy="6477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8485" y="2454275"/>
            <a:ext cx="2286000" cy="6477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2895" y="3599815"/>
            <a:ext cx="2447925" cy="657225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33" name="Straight Arrow Connector 32"/>
          <p:cNvCxnSpPr/>
          <p:nvPr/>
        </p:nvCxnSpPr>
        <p:spPr>
          <a:xfrm flipH="1">
            <a:off x="8256905" y="6069330"/>
            <a:ext cx="1363345" cy="1708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4" name="Oval 33"/>
          <p:cNvSpPr/>
          <p:nvPr/>
        </p:nvSpPr>
        <p:spPr>
          <a:xfrm>
            <a:off x="7785100" y="6119495"/>
            <a:ext cx="451485" cy="3810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</a:rPr>
              <a:t>PEAKS PER LYSOSOME WITH IMAGE(CELL 1)</a:t>
            </a:r>
            <a:endParaRPr lang="en-US" altLang="en-GB" b="1">
              <a:solidFill>
                <a:srgbClr val="FF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24790" y="89408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Oval 3"/>
          <p:cNvSpPr/>
          <p:nvPr/>
        </p:nvSpPr>
        <p:spPr>
          <a:xfrm>
            <a:off x="313055" y="292163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224790" y="499491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4508500" y="89408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4271010" y="292163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4191635" y="485330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8157845" y="89408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366760" y="290639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218" y="893763"/>
            <a:ext cx="2846705" cy="19310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093" y="899478"/>
            <a:ext cx="2924175" cy="20085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648" y="2906395"/>
            <a:ext cx="2718435" cy="18529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45" y="4914265"/>
            <a:ext cx="3040380" cy="2087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410" y="2886710"/>
            <a:ext cx="2896235" cy="19665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0488" y="4913948"/>
            <a:ext cx="2699385" cy="18522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265" y="2886710"/>
            <a:ext cx="2847975" cy="19659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0150" y="899795"/>
            <a:ext cx="2847340" cy="19583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GB" altLang="en-US" b="1" dirty="0">
              <a:solidFill>
                <a:srgbClr val="FF0000"/>
              </a:solidFill>
              <a:cs typeface="Arial" panose="020B0604020202020204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-174625" y="3496310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9215" y="3207385"/>
            <a:ext cx="3574415" cy="2917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800735"/>
            <a:ext cx="3952875" cy="269557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3999230" y="1706880"/>
            <a:ext cx="655955" cy="332105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15360" y="1723390"/>
            <a:ext cx="1130300" cy="434848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105025" y="3369310"/>
            <a:ext cx="873760" cy="249174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111250" y="3005455"/>
            <a:ext cx="534670" cy="246253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10023475" y="349631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10476865" y="443166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0281920" y="492760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10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9828530" y="525526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9570085" y="392938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12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9250045" y="458470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8872855" y="535813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7974965" y="619633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8204200" y="5255260"/>
            <a:ext cx="166370" cy="94107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8606155" y="490283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8428355" y="437007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11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7917180" y="425704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8606155" y="373380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en-GB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465" y="2726690"/>
            <a:ext cx="2371725" cy="6667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045" y="5019040"/>
            <a:ext cx="2343150" cy="6667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880" y="5861050"/>
            <a:ext cx="2343150" cy="5905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3315" y="3238500"/>
            <a:ext cx="1583690" cy="58674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09345" y="1706880"/>
            <a:ext cx="2400300" cy="6286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98525" y="5495925"/>
            <a:ext cx="2466975" cy="6286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1275" y="1347470"/>
            <a:ext cx="2390775" cy="6096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7275" y="2032635"/>
            <a:ext cx="2276475" cy="6191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05025" y="2004060"/>
            <a:ext cx="1377950" cy="6477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6785" y="747395"/>
            <a:ext cx="1960880" cy="5905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46930" y="5904865"/>
            <a:ext cx="2476500" cy="67627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6470" y="671830"/>
            <a:ext cx="2457450" cy="60007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10.xml><?xml version="1.0" encoding="utf-8"?>
<p:tagLst xmlns:p="http://schemas.openxmlformats.org/presentationml/2006/main">
  <p:tag name="KSO_WM_DIAGRAM_VIRTUALLY_FRAME" val="{&quot;height&quot;:440.4,&quot;left&quot;:46.7,&quot;top&quot;:75,&quot;width&quot;:803.5}"/>
</p:tagLst>
</file>

<file path=ppt/tags/tag1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DIAGRAM_VIRTUALLY_FRAME" val="{&quot;height&quot;:357.45,&quot;left&quot;:46.7,&quot;top&quot;:75,&quot;width&quot;:803.5}"/>
</p:tagLst>
</file>

<file path=ppt/tags/tag3.xml><?xml version="1.0" encoding="utf-8"?>
<p:tagLst xmlns:p="http://schemas.openxmlformats.org/presentationml/2006/main">
  <p:tag name="KSO_WM_DIAGRAM_VIRTUALLY_FRAME" val="{&quot;height&quot;:357.45,&quot;left&quot;:46.7,&quot;top&quot;:75,&quot;width&quot;:803.5}"/>
</p:tagLst>
</file>

<file path=ppt/tags/tag4.xml><?xml version="1.0" encoding="utf-8"?>
<p:tagLst xmlns:p="http://schemas.openxmlformats.org/presentationml/2006/main">
  <p:tag name="KSO_WM_DIAGRAM_VIRTUALLY_FRAME" val="{&quot;height&quot;:357.45,&quot;left&quot;:46.7,&quot;top&quot;:75,&quot;width&quot;:803.5}"/>
</p:tagLst>
</file>

<file path=ppt/tags/tag5.xml><?xml version="1.0" encoding="utf-8"?>
<p:tagLst xmlns:p="http://schemas.openxmlformats.org/presentationml/2006/main">
  <p:tag name="KSO_WM_DIAGRAM_VIRTUALLY_FRAME" val="{&quot;height&quot;:440.4,&quot;left&quot;:46.7,&quot;top&quot;:75,&quot;width&quot;:803.5}"/>
</p:tagLst>
</file>

<file path=ppt/tags/tag6.xml><?xml version="1.0" encoding="utf-8"?>
<p:tagLst xmlns:p="http://schemas.openxmlformats.org/presentationml/2006/main">
  <p:tag name="KSO_WM_DIAGRAM_VIRTUALLY_FRAME" val="{&quot;height&quot;:440.4,&quot;left&quot;:46.7,&quot;top&quot;:75,&quot;width&quot;:803.5}"/>
</p:tagLst>
</file>

<file path=ppt/tags/tag7.xml><?xml version="1.0" encoding="utf-8"?>
<p:tagLst xmlns:p="http://schemas.openxmlformats.org/presentationml/2006/main">
  <p:tag name="KSO_WM_DIAGRAM_VIRTUALLY_FRAME" val="{&quot;height&quot;:440.4,&quot;left&quot;:46.7,&quot;top&quot;:75,&quot;width&quot;:803.5}"/>
</p:tagLst>
</file>

<file path=ppt/tags/tag8.xml><?xml version="1.0" encoding="utf-8"?>
<p:tagLst xmlns:p="http://schemas.openxmlformats.org/presentationml/2006/main">
  <p:tag name="KSO_WM_DIAGRAM_VIRTUALLY_FRAME" val="{&quot;height&quot;:440.4,&quot;left&quot;:46.7,&quot;top&quot;:75,&quot;width&quot;:803.5}"/>
</p:tagLst>
</file>

<file path=ppt/tags/tag9.xml><?xml version="1.0" encoding="utf-8"?>
<p:tagLst xmlns:p="http://schemas.openxmlformats.org/presentationml/2006/main">
  <p:tag name="KSO_WM_DIAGRAM_VIRTUALLY_FRAME" val="{&quot;height&quot;:440.4,&quot;left&quot;:46.7,&quot;top&quot;:75,&quot;width&quot;:803.5}"/>
</p:tagLst>
</file>

<file path=ppt/theme/theme1.xml><?xml version="1.0" encoding="utf-8"?>
<a:theme xmlns:a="http://schemas.openxmlformats.org/drawingml/2006/main" name="1_Green 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00206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1078</Words>
  <Application>WPS Presentation</Application>
  <PresentationFormat>Panorámica</PresentationFormat>
  <Paragraphs>325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Arial</vt:lpstr>
      <vt:lpstr>SimSun</vt:lpstr>
      <vt:lpstr>Wingdings</vt:lpstr>
      <vt:lpstr>Wingdings</vt:lpstr>
      <vt:lpstr>Arial</vt:lpstr>
      <vt:lpstr>Microsoft YaHei</vt:lpstr>
      <vt:lpstr>Arial Unicode MS</vt:lpstr>
      <vt:lpstr>Calibri</vt:lpstr>
      <vt:lpstr>1_Green Color</vt:lpstr>
      <vt:lpstr>PowerPoint 演示文稿</vt:lpstr>
      <vt:lpstr>FILES</vt:lpstr>
      <vt:lpstr>40A_UAS-TMEM1923x-HA x 71G10 40A MARCM_L3_1_Airy_010724</vt:lpstr>
      <vt:lpstr>DETECTION VIDEO</vt:lpstr>
      <vt:lpstr>SEGMENTATION</vt:lpstr>
      <vt:lpstr>MANUAL.vs.AUTOMATIC</vt:lpstr>
      <vt:lpstr>MANUAL.vs.AUTOMATIC</vt:lpstr>
      <vt:lpstr>PEAKS PER LYSOSOME WITH IMAGE(CELL 1)</vt:lpstr>
      <vt:lpstr>MANUAL.vs.AUTOMATIC</vt:lpstr>
      <vt:lpstr>PEAKS PER LYSOSOME WITH IMAGE(CELL 2)</vt:lpstr>
      <vt:lpstr>PEAKS PER LYSOSOME WITH IMAGE(CELL 2)</vt:lpstr>
      <vt:lpstr>MANUAL.vs.AUTOMATIC</vt:lpstr>
      <vt:lpstr>PEAKS PER LYSOSOME WITH IMAGE(CELL 3)</vt:lpstr>
      <vt:lpstr>PEAKS PER LYSOSOME WITH IMAGE(CELL 3)</vt:lpstr>
      <vt:lpstr>PEAKS PER LYSOSOME WITH IMAGE(CELL 3)</vt:lpstr>
      <vt:lpstr>DATASETS WITH PEAKS</vt:lpstr>
      <vt:lpstr>DATASET LYSOSOMES(ORDER FOR CELL ID)</vt:lpstr>
      <vt:lpstr>DATASET LYSOSOMES</vt:lpstr>
      <vt:lpstr>Airy scan_40A_UAS-TMEM-HA_CB_0h_1_051222 </vt:lpstr>
      <vt:lpstr>DETECTION VIDEO</vt:lpstr>
      <vt:lpstr>SEGMENTATION</vt:lpstr>
      <vt:lpstr>MANUAL.vs.AUTOMATIC</vt:lpstr>
      <vt:lpstr>MANUAL.vs.AUTOMATIC</vt:lpstr>
      <vt:lpstr>MANUAL.vs.AUTOMATIC</vt:lpstr>
      <vt:lpstr>PEAKS PER LYSOSOME WITH IMAGE(CELL 1)</vt:lpstr>
      <vt:lpstr>PEAKS PER LYSOSOME WITH IMAGE(CELL 3)</vt:lpstr>
      <vt:lpstr>PEAKS PER LYSOSOME WITH IMAGE(CELL 5)</vt:lpstr>
      <vt:lpstr>DATASETS WITH PEAKS</vt:lpstr>
      <vt:lpstr>DATASET LYSOSOMES(ORDER FOR CELL ID)</vt:lpstr>
      <vt:lpstr>DATASET LYSOSOMES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Nahuel-Hernan Ramos</dc:creator>
  <cp:lastModifiedBy>nahue</cp:lastModifiedBy>
  <cp:revision>889</cp:revision>
  <dcterms:created xsi:type="dcterms:W3CDTF">2024-11-18T13:41:00Z</dcterms:created>
  <dcterms:modified xsi:type="dcterms:W3CDTF">2025-12-24T19:31:07Z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140968D1FD1F4A4BBA0710921CC7958F_13</vt:lpwstr>
  </property>
  <property fmtid="{D5CDD505-2E9C-101B-9397-08002B2CF9AE}" pid="3" name="KSOProductBuildVer">
    <vt:lpwstr>2057-12.2.0.23196</vt:lpwstr>
  </property>
</Properties>
</file>